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FE5-47AE-4478-86C4-186FCE329936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34B1-4F95-4231-AABD-F961621F0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07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FE5-47AE-4478-86C4-186FCE329936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34B1-4F95-4231-AABD-F961621F0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45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FE5-47AE-4478-86C4-186FCE329936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34B1-4F95-4231-AABD-F961621F0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1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FE5-47AE-4478-86C4-186FCE329936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34B1-4F95-4231-AABD-F961621F0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27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FE5-47AE-4478-86C4-186FCE329936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34B1-4F95-4231-AABD-F961621F0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71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FE5-47AE-4478-86C4-186FCE329936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34B1-4F95-4231-AABD-F961621F0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35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FE5-47AE-4478-86C4-186FCE329936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34B1-4F95-4231-AABD-F961621F0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11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FE5-47AE-4478-86C4-186FCE329936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34B1-4F95-4231-AABD-F961621F0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55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FE5-47AE-4478-86C4-186FCE329936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34B1-4F95-4231-AABD-F961621F0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55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FE5-47AE-4478-86C4-186FCE329936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34B1-4F95-4231-AABD-F961621F0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62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4FE5-47AE-4478-86C4-186FCE329936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34B1-4F95-4231-AABD-F961621F0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4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14FE5-47AE-4478-86C4-186FCE329936}" type="datetimeFigureOut">
              <a:rPr lang="fr-FR" smtClean="0"/>
              <a:t>08/06/2021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E34B1-4F95-4231-AABD-F961621F0B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99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Activités de recherche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Terminées:</a:t>
            </a:r>
          </a:p>
          <a:p>
            <a:pPr lvl="1"/>
            <a:r>
              <a:rPr lang="fr-FR" dirty="0" smtClean="0"/>
              <a:t>NEPHA depuis janvier 2021: finalisation datas</a:t>
            </a:r>
          </a:p>
          <a:p>
            <a:pPr lvl="1"/>
            <a:r>
              <a:rPr lang="fr-FR" dirty="0" smtClean="0"/>
              <a:t>OBALISC depuis décembre 2020: finalisation datas et début d’analyses</a:t>
            </a:r>
          </a:p>
          <a:p>
            <a:pPr lvl="1"/>
            <a:r>
              <a:rPr lang="fr-FR" dirty="0" smtClean="0"/>
              <a:t>PACTIME: en cours de publication </a:t>
            </a:r>
            <a:r>
              <a:rPr lang="en-US" sz="2000" i="1" dirty="0" smtClean="0"/>
              <a:t>Journal of Telemedicine and Telecare IF 2,616</a:t>
            </a:r>
            <a:endParaRPr lang="fr-FR" i="1" dirty="0" smtClean="0"/>
          </a:p>
          <a:p>
            <a:pPr lvl="1"/>
            <a:endParaRPr lang="en-US" sz="2000" i="1" dirty="0"/>
          </a:p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cours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SENSATION: 5 maladies </a:t>
            </a:r>
            <a:r>
              <a:rPr lang="en-US" dirty="0" err="1" smtClean="0"/>
              <a:t>inclus</a:t>
            </a:r>
            <a:r>
              <a:rPr lang="en-US" dirty="0" smtClean="0"/>
              <a:t> (/100) </a:t>
            </a:r>
            <a:r>
              <a:rPr lang="en-US" dirty="0" smtClean="0">
                <a:sym typeface="Wingdings" panose="05000000000000000000" pitchFamily="2" charset="2"/>
              </a:rPr>
              <a:t> discussion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Étude</a:t>
            </a:r>
            <a:r>
              <a:rPr lang="en-US" dirty="0" smtClean="0">
                <a:sym typeface="Wingdings" panose="05000000000000000000" pitchFamily="2" charset="2"/>
              </a:rPr>
              <a:t> Hand Grip </a:t>
            </a:r>
            <a:r>
              <a:rPr lang="en-US" dirty="0" err="1" smtClean="0">
                <a:sym typeface="Wingdings" panose="05000000000000000000" pitchFamily="2" charset="2"/>
              </a:rPr>
              <a:t>d’Aure-Clélia</a:t>
            </a:r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33379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787400"/>
            <a:ext cx="1048512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2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619760"/>
            <a:ext cx="10485120" cy="56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18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355600"/>
            <a:ext cx="1048512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12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619760"/>
            <a:ext cx="10485120" cy="56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51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756920"/>
            <a:ext cx="10525760" cy="534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61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Programmes de PREHABILITATION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 nombreux professionnels motivés et convaincus</a:t>
            </a:r>
          </a:p>
          <a:p>
            <a:r>
              <a:rPr lang="fr-FR" dirty="0" smtClean="0"/>
              <a:t>Des faits scientifiques de plus en plus probants</a:t>
            </a:r>
          </a:p>
          <a:p>
            <a:r>
              <a:rPr lang="fr-FR" dirty="0" smtClean="0"/>
              <a:t>Une expérience locale très positive</a:t>
            </a:r>
          </a:p>
          <a:p>
            <a:endParaRPr lang="fr-FR" dirty="0"/>
          </a:p>
          <a:p>
            <a:r>
              <a:rPr lang="fr-FR" dirty="0" smtClean="0">
                <a:sym typeface="Wingdings" panose="05000000000000000000" pitchFamily="2" charset="2"/>
              </a:rPr>
              <a:t> développement d’un </a:t>
            </a:r>
            <a:r>
              <a:rPr lang="fr-FR" b="1" u="sng" dirty="0" smtClean="0">
                <a:sym typeface="Wingdings" panose="05000000000000000000" pitchFamily="2" charset="2"/>
              </a:rPr>
              <a:t>projet médico-scientifique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 création d’un comité scientifique GR (</a:t>
            </a:r>
            <a:r>
              <a:rPr lang="fr-FR" dirty="0" err="1" smtClean="0">
                <a:sym typeface="Wingdings" panose="05000000000000000000" pitchFamily="2" charset="2"/>
              </a:rPr>
              <a:t>méd</a:t>
            </a:r>
            <a:r>
              <a:rPr lang="fr-FR" dirty="0" smtClean="0">
                <a:sym typeface="Wingdings" panose="05000000000000000000" pitchFamily="2" charset="2"/>
              </a:rPr>
              <a:t>, </a:t>
            </a:r>
            <a:r>
              <a:rPr lang="fr-FR" dirty="0" err="1" smtClean="0">
                <a:sym typeface="Wingdings" panose="05000000000000000000" pitchFamily="2" charset="2"/>
              </a:rPr>
              <a:t>dièt</a:t>
            </a:r>
            <a:r>
              <a:rPr lang="fr-FR" dirty="0" smtClean="0">
                <a:sym typeface="Wingdings" panose="05000000000000000000" pitchFamily="2" charset="2"/>
              </a:rPr>
              <a:t>, …)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7227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Programmes actifs ou presque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PREHAB ORL</a:t>
            </a:r>
          </a:p>
          <a:p>
            <a:pPr lvl="1"/>
            <a:r>
              <a:rPr lang="fr-FR" dirty="0" smtClean="0"/>
              <a:t>Actif depuis 2018</a:t>
            </a:r>
          </a:p>
          <a:p>
            <a:pPr lvl="1"/>
            <a:r>
              <a:rPr lang="fr-FR" dirty="0" smtClean="0"/>
              <a:t>Pas de données chiffrées mais satisfaction des acteurs et particulier des chirurgiens et </a:t>
            </a:r>
            <a:r>
              <a:rPr lang="fr-FR" dirty="0" err="1" smtClean="0"/>
              <a:t>onco</a:t>
            </a:r>
            <a:r>
              <a:rPr lang="fr-FR" dirty="0" smtClean="0"/>
              <a:t>-ORL</a:t>
            </a:r>
          </a:p>
          <a:p>
            <a:pPr lvl="1"/>
            <a:r>
              <a:rPr lang="fr-FR" dirty="0" smtClean="0"/>
              <a:t>Nécessité d’un programme scientifique associé</a:t>
            </a:r>
          </a:p>
          <a:p>
            <a:pPr lvl="1"/>
            <a:endParaRPr lang="fr-FR" dirty="0"/>
          </a:p>
          <a:p>
            <a:r>
              <a:rPr lang="fr-FR" dirty="0" smtClean="0"/>
              <a:t>PREHAB OESO</a:t>
            </a:r>
          </a:p>
          <a:p>
            <a:pPr lvl="1"/>
            <a:r>
              <a:rPr lang="fr-FR" dirty="0" smtClean="0"/>
              <a:t>Discussion en comité 40 le 5 mai dernier</a:t>
            </a:r>
          </a:p>
          <a:p>
            <a:pPr lvl="1"/>
            <a:r>
              <a:rPr lang="fr-FR" dirty="0" smtClean="0"/>
              <a:t>Proposition d’organisation en cours de finalisation</a:t>
            </a:r>
          </a:p>
          <a:p>
            <a:pPr lvl="1"/>
            <a:r>
              <a:rPr lang="fr-FR" dirty="0" smtClean="0"/>
              <a:t>Nécessité d’un programme scientifique associé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3255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Programmes actifs ou presque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PREHAB DIG GYNE </a:t>
            </a:r>
            <a:r>
              <a:rPr lang="fr-FR" dirty="0" smtClean="0">
                <a:sym typeface="Wingdings" panose="05000000000000000000" pitchFamily="2" charset="2"/>
              </a:rPr>
              <a:t> Stéphanie (</a:t>
            </a:r>
            <a:r>
              <a:rPr lang="fr-FR" dirty="0" err="1" smtClean="0">
                <a:sym typeface="Wingdings" panose="05000000000000000000" pitchFamily="2" charset="2"/>
              </a:rPr>
              <a:t>Drs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Maulard</a:t>
            </a:r>
            <a:r>
              <a:rPr lang="fr-FR" dirty="0" smtClean="0">
                <a:sym typeface="Wingdings" panose="05000000000000000000" pitchFamily="2" charset="2"/>
              </a:rPr>
              <a:t> et Faron)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OREHABEL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Projet </a:t>
            </a:r>
            <a:r>
              <a:rPr lang="fr-FR" dirty="0" err="1" smtClean="0">
                <a:sym typeface="Wingdings" panose="05000000000000000000" pitchFamily="2" charset="2"/>
              </a:rPr>
              <a:t>Lucilia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Bezu</a:t>
            </a:r>
            <a:r>
              <a:rPr lang="fr-FR" dirty="0" smtClean="0">
                <a:sym typeface="Wingdings" panose="05000000000000000000" pitchFamily="2" charset="2"/>
              </a:rPr>
              <a:t> ??</a:t>
            </a:r>
          </a:p>
          <a:p>
            <a:r>
              <a:rPr lang="fr-FR" dirty="0" smtClean="0"/>
              <a:t>Projet </a:t>
            </a:r>
            <a:r>
              <a:rPr lang="fr-FR" dirty="0" err="1" smtClean="0"/>
              <a:t>Chir</a:t>
            </a:r>
            <a:r>
              <a:rPr lang="fr-FR" dirty="0" smtClean="0"/>
              <a:t> thoracique CCML (&amp;</a:t>
            </a:r>
            <a:r>
              <a:rPr lang="fr-FR" dirty="0" err="1" smtClean="0"/>
              <a:t>ere</a:t>
            </a:r>
            <a:r>
              <a:rPr lang="fr-FR" dirty="0" smtClean="0"/>
              <a:t> discussion en mars 2021)</a:t>
            </a:r>
          </a:p>
          <a:p>
            <a:endParaRPr lang="fr-FR" dirty="0"/>
          </a:p>
          <a:p>
            <a:r>
              <a:rPr lang="fr-FR" dirty="0" smtClean="0"/>
              <a:t>Projet PREHAB </a:t>
            </a:r>
            <a:r>
              <a:rPr lang="fr-FR" dirty="0" err="1" smtClean="0"/>
              <a:t>Fresenius</a:t>
            </a:r>
            <a:r>
              <a:rPr lang="fr-FR" dirty="0" smtClean="0"/>
              <a:t> (1</a:t>
            </a:r>
            <a:r>
              <a:rPr lang="fr-FR" baseline="30000" dirty="0" smtClean="0"/>
              <a:t>er</a:t>
            </a:r>
            <a:r>
              <a:rPr lang="fr-FR" dirty="0" smtClean="0"/>
              <a:t> COPIL le 08/07/21)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6853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Formation « Nutrition et cancer » </a:t>
            </a:r>
            <a:r>
              <a:rPr lang="fr-FR" i="1" dirty="0" err="1" smtClean="0"/>
              <a:t>Health</a:t>
            </a:r>
            <a:r>
              <a:rPr lang="fr-FR" i="1" dirty="0" smtClean="0"/>
              <a:t> Alliance </a:t>
            </a:r>
            <a:r>
              <a:rPr lang="fr-FR" dirty="0" smtClean="0"/>
              <a:t>(Alexis et Bruno)</a:t>
            </a:r>
          </a:p>
          <a:p>
            <a:endParaRPr lang="fr-FR" dirty="0" smtClean="0"/>
          </a:p>
          <a:p>
            <a:r>
              <a:rPr lang="fr-FR" dirty="0" smtClean="0"/>
              <a:t>Formation « Nutrition et cancer » </a:t>
            </a:r>
            <a:r>
              <a:rPr lang="fr-FR" i="1" dirty="0" err="1" smtClean="0"/>
              <a:t>Doctoclass</a:t>
            </a:r>
            <a:r>
              <a:rPr lang="fr-FR" dirty="0" smtClean="0"/>
              <a:t> (DPC) (3000 euros pour 1 journée de tournage + 27 euros par apprenant)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23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Activités de recherche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mettre en place:</a:t>
            </a:r>
          </a:p>
          <a:p>
            <a:pPr lvl="1"/>
            <a:r>
              <a:rPr lang="fr-FR" dirty="0" smtClean="0"/>
              <a:t>MOVES</a:t>
            </a:r>
          </a:p>
          <a:p>
            <a:pPr lvl="1"/>
            <a:r>
              <a:rPr lang="fr-FR" dirty="0" smtClean="0"/>
              <a:t>PAP-DOP</a:t>
            </a:r>
          </a:p>
          <a:p>
            <a:pPr lvl="1"/>
            <a:endParaRPr lang="fr-FR" dirty="0"/>
          </a:p>
          <a:p>
            <a:r>
              <a:rPr lang="fr-FR" dirty="0" smtClean="0"/>
              <a:t>Projets:</a:t>
            </a:r>
          </a:p>
          <a:p>
            <a:pPr lvl="1"/>
            <a:r>
              <a:rPr lang="fr-FR" dirty="0" err="1" smtClean="0"/>
              <a:t>ORehabeL</a:t>
            </a:r>
            <a:r>
              <a:rPr lang="fr-FR" dirty="0" smtClean="0"/>
              <a:t>: </a:t>
            </a:r>
            <a:r>
              <a:rPr lang="fr-FR" dirty="0" err="1" smtClean="0"/>
              <a:t>préhabilitation</a:t>
            </a:r>
            <a:r>
              <a:rPr lang="fr-FR" dirty="0" smtClean="0"/>
              <a:t> avant RTE-CTE ou chirurgie</a:t>
            </a:r>
          </a:p>
          <a:p>
            <a:pPr lvl="1"/>
            <a:r>
              <a:rPr lang="fr-FR" dirty="0" smtClean="0"/>
              <a:t>KETOREIN et POP-KETIM</a:t>
            </a:r>
          </a:p>
          <a:p>
            <a:pPr lvl="1"/>
            <a:r>
              <a:rPr lang="fr-FR" dirty="0" err="1" smtClean="0"/>
              <a:t>Alantaya</a:t>
            </a:r>
            <a:r>
              <a:rPr lang="fr-FR" dirty="0" smtClean="0"/>
              <a:t>/dénutrition</a:t>
            </a:r>
          </a:p>
          <a:p>
            <a:pPr lvl="1"/>
            <a:r>
              <a:rPr lang="fr-FR" dirty="0" smtClean="0"/>
              <a:t>Compo corporelle sous NEAD ASTEN/ZMETRIX</a:t>
            </a:r>
          </a:p>
          <a:p>
            <a:pPr lvl="1"/>
            <a:r>
              <a:rPr lang="fr-FR" dirty="0" smtClean="0"/>
              <a:t>Micronutriments (Marie)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8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PAP-DOP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78" y="1478013"/>
            <a:ext cx="5375502" cy="29572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95089" y="42297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588045"/>
              </p:ext>
            </p:extLst>
          </p:nvPr>
        </p:nvGraphicFramePr>
        <p:xfrm>
          <a:off x="5963568" y="1481558"/>
          <a:ext cx="5256658" cy="2953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iapositive" r:id="rId4" imgW="6062329" imgH="3410671" progId="PowerPoint.Slide.12">
                  <p:embed/>
                </p:oleObj>
              </mc:Choice>
              <mc:Fallback>
                <p:oleObj name="Diapositive" r:id="rId4" imgW="6062329" imgH="3410671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3568" y="1481558"/>
                        <a:ext cx="5256658" cy="295374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069374" y="4622444"/>
            <a:ext cx="5439925" cy="20097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L’impact des bénéfices cliniques et économiques de ce forfait sera évalué par la réduction des coûts liés aux complications per et post-opératoires :</a:t>
            </a:r>
            <a:endParaRPr lang="fr-FR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Réduction de la durée d’hospitalisation des patients</a:t>
            </a:r>
            <a:endParaRPr lang="fr-FR" sz="1200" dirty="0" smtClean="0">
              <a:effectLst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Réduction des ré-hospitalisations liées à des complications </a:t>
            </a:r>
            <a:endParaRPr lang="fr-FR" sz="1200" dirty="0" smtClean="0">
              <a:effectLst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2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Réduction du recours au codage hospitalier de dénutrition. </a:t>
            </a:r>
            <a:endParaRPr lang="fr-FR" sz="1200" dirty="0" smtClean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fr-FR" sz="1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balance des coûts engendrés par la mise en place du protocole (coût des consultations + diminution du codage dénutrition)</a:t>
            </a:r>
            <a:endParaRPr lang="fr-FR" sz="1200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3568" y="436243"/>
            <a:ext cx="5256658" cy="83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 centres: GR, IMM, CHU Nantes, CHU Nice</a:t>
            </a:r>
          </a:p>
          <a:p>
            <a:pPr algn="ctr"/>
            <a:r>
              <a:rPr lang="fr-FR" dirty="0" smtClean="0"/>
              <a:t>2 ans</a:t>
            </a:r>
          </a:p>
          <a:p>
            <a:pPr algn="ctr"/>
            <a:r>
              <a:rPr lang="fr-FR" dirty="0" smtClean="0"/>
              <a:t>800 patients inclus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661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" y="137160"/>
            <a:ext cx="1040384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9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462280"/>
            <a:ext cx="10525760" cy="59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4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624840"/>
            <a:ext cx="10566400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2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568960"/>
            <a:ext cx="10525760" cy="5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0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619760"/>
            <a:ext cx="10525760" cy="56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1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375920"/>
            <a:ext cx="10525760" cy="610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279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342</Words>
  <Application>Microsoft Office PowerPoint</Application>
  <PresentationFormat>Grand écran</PresentationFormat>
  <Paragraphs>58</Paragraphs>
  <Slides>18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Wingdings</vt:lpstr>
      <vt:lpstr>Thème Office</vt:lpstr>
      <vt:lpstr>Diapositive</vt:lpstr>
      <vt:lpstr>Activités de recherche </vt:lpstr>
      <vt:lpstr>Activités de recherche </vt:lpstr>
      <vt:lpstr>PAP-DOP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Programmes de PREHABILITATION</vt:lpstr>
      <vt:lpstr>Programmes actifs ou presque</vt:lpstr>
      <vt:lpstr>Programmes actifs ou presque</vt:lpstr>
      <vt:lpstr>Formations</vt:lpstr>
    </vt:vector>
  </TitlesOfParts>
  <Company>Gustave Roussy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Activités de recherche</dc:title>
  <dc:creator>RAYNARD Bruno</dc:creator>
  <cp:lastModifiedBy>RAYNARD Bruno</cp:lastModifiedBy>
  <cp:revision>7</cp:revision>
  <dcterms:created xsi:type="dcterms:W3CDTF">2021-06-08T06:59:45Z</dcterms:created>
  <dcterms:modified xsi:type="dcterms:W3CDTF">2021-06-08T09:48:14Z</dcterms:modified>
</cp:coreProperties>
</file>