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AI Fon" initials="TF" lastIdx="4" clrIdx="0">
    <p:extLst>
      <p:ext uri="{19B8F6BF-5375-455C-9EA6-DF929625EA0E}">
        <p15:presenceInfo xmlns:p15="http://schemas.microsoft.com/office/powerpoint/2012/main" userId="S-1-5-21-4180503393-3342193872-1561575708-7311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B8DE16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5275-8BBF-4250-900C-E5D206EC23E6}" type="datetimeFigureOut">
              <a:rPr lang="fr-FR" smtClean="0"/>
              <a:t>23/09/2024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B2AD-C1DC-4E51-B9C9-C4138EC709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3717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5275-8BBF-4250-900C-E5D206EC23E6}" type="datetimeFigureOut">
              <a:rPr lang="fr-FR" smtClean="0"/>
              <a:t>23/09/2024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B2AD-C1DC-4E51-B9C9-C4138EC709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668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5275-8BBF-4250-900C-E5D206EC23E6}" type="datetimeFigureOut">
              <a:rPr lang="fr-FR" smtClean="0"/>
              <a:t>23/09/2024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B2AD-C1DC-4E51-B9C9-C4138EC709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788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5275-8BBF-4250-900C-E5D206EC23E6}" type="datetimeFigureOut">
              <a:rPr lang="fr-FR" smtClean="0"/>
              <a:t>23/09/2024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B2AD-C1DC-4E51-B9C9-C4138EC709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606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5275-8BBF-4250-900C-E5D206EC23E6}" type="datetimeFigureOut">
              <a:rPr lang="fr-FR" smtClean="0"/>
              <a:t>23/09/2024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B2AD-C1DC-4E51-B9C9-C4138EC709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5380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5275-8BBF-4250-900C-E5D206EC23E6}" type="datetimeFigureOut">
              <a:rPr lang="fr-FR" smtClean="0"/>
              <a:t>23/09/2024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B2AD-C1DC-4E51-B9C9-C4138EC709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137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5275-8BBF-4250-900C-E5D206EC23E6}" type="datetimeFigureOut">
              <a:rPr lang="fr-FR" smtClean="0"/>
              <a:t>23/09/2024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B2AD-C1DC-4E51-B9C9-C4138EC709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8185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5275-8BBF-4250-900C-E5D206EC23E6}" type="datetimeFigureOut">
              <a:rPr lang="fr-FR" smtClean="0"/>
              <a:t>23/09/2024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B2AD-C1DC-4E51-B9C9-C4138EC709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693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5275-8BBF-4250-900C-E5D206EC23E6}" type="datetimeFigureOut">
              <a:rPr lang="fr-FR" smtClean="0"/>
              <a:t>23/09/2024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B2AD-C1DC-4E51-B9C9-C4138EC709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49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5275-8BBF-4250-900C-E5D206EC23E6}" type="datetimeFigureOut">
              <a:rPr lang="fr-FR" smtClean="0"/>
              <a:t>23/09/2024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B2AD-C1DC-4E51-B9C9-C4138EC709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586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5275-8BBF-4250-900C-E5D206EC23E6}" type="datetimeFigureOut">
              <a:rPr lang="fr-FR" smtClean="0"/>
              <a:t>23/09/2024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B2AD-C1DC-4E51-B9C9-C4138EC709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1305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F5275-8BBF-4250-900C-E5D206EC23E6}" type="datetimeFigureOut">
              <a:rPr lang="fr-FR" smtClean="0"/>
              <a:t>23/09/2024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9B2AD-C1DC-4E51-B9C9-C4138EC709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282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0" y="1"/>
            <a:ext cx="12192000" cy="1099126"/>
          </a:xfrm>
          <a:prstGeom prst="rect">
            <a:avLst/>
          </a:prstGeom>
          <a:solidFill>
            <a:srgbClr val="33CCCC"/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60000" algn="ctr">
              <a:lnSpc>
                <a:spcPct val="150000"/>
              </a:lnSpc>
              <a:spcBef>
                <a:spcPts val="100"/>
              </a:spcBef>
            </a:pPr>
            <a:r>
              <a:rPr lang="fr-FR" sz="4000" b="1" dirty="0" smtClean="0">
                <a:solidFill>
                  <a:schemeClr val="bg1"/>
                </a:solidFill>
                <a:latin typeface="+mn-lt"/>
              </a:rPr>
              <a:t>BUREAU QUALITÉ</a:t>
            </a:r>
            <a:endParaRPr lang="fr-FR" sz="4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4107" y="3495961"/>
            <a:ext cx="1791855" cy="84974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Delphine </a:t>
            </a:r>
            <a:r>
              <a:rPr lang="fr-FR" sz="1200" b="1" dirty="0" err="1" smtClean="0"/>
              <a:t>Vuillier</a:t>
            </a:r>
            <a:endParaRPr lang="fr-FR" sz="1200" b="1" dirty="0" smtClean="0"/>
          </a:p>
          <a:p>
            <a:pPr algn="ctr"/>
            <a:r>
              <a:rPr lang="fr-FR" sz="1200" dirty="0" smtClean="0"/>
              <a:t>Chef du Bureau</a:t>
            </a:r>
            <a:endParaRPr lang="fr-FR" sz="1200" dirty="0"/>
          </a:p>
        </p:txBody>
      </p:sp>
      <p:sp>
        <p:nvSpPr>
          <p:cNvPr id="4" name="Rectangle 3"/>
          <p:cNvSpPr/>
          <p:nvPr/>
        </p:nvSpPr>
        <p:spPr>
          <a:xfrm>
            <a:off x="5892126" y="1327614"/>
            <a:ext cx="2543366" cy="906045"/>
          </a:xfrm>
          <a:prstGeom prst="rect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b="1" dirty="0" smtClean="0"/>
          </a:p>
          <a:p>
            <a:pPr algn="ctr"/>
            <a:endParaRPr lang="fr-FR" sz="1200" b="1" dirty="0" smtClean="0"/>
          </a:p>
          <a:p>
            <a:pPr algn="ctr"/>
            <a:r>
              <a:rPr lang="fr-FR" sz="1200" b="1" dirty="0" smtClean="0"/>
              <a:t>Florian Fernandez</a:t>
            </a:r>
          </a:p>
          <a:p>
            <a:pPr algn="ctr"/>
            <a:r>
              <a:rPr lang="fr-FR" sz="1200" b="1" dirty="0" smtClean="0"/>
              <a:t>Carine </a:t>
            </a:r>
            <a:r>
              <a:rPr lang="fr-FR" sz="1200" b="1" dirty="0"/>
              <a:t>Colomb </a:t>
            </a:r>
            <a:r>
              <a:rPr lang="fr-FR" sz="1200" b="1" dirty="0" smtClean="0"/>
              <a:t>d’</a:t>
            </a:r>
            <a:r>
              <a:rPr lang="fr-FR" sz="1200" b="1" dirty="0" err="1" smtClean="0"/>
              <a:t>Ecotay</a:t>
            </a:r>
            <a:endParaRPr lang="fr-FR" sz="1200" b="1" dirty="0" smtClean="0"/>
          </a:p>
          <a:p>
            <a:pPr algn="ctr"/>
            <a:r>
              <a:rPr lang="fr-FR" sz="1200" b="1" dirty="0" smtClean="0"/>
              <a:t>Petronille  </a:t>
            </a:r>
            <a:r>
              <a:rPr lang="fr-FR" sz="1200" b="1" dirty="0" err="1" smtClean="0"/>
              <a:t>Blard-Caurette</a:t>
            </a:r>
            <a:endParaRPr lang="fr-FR" sz="1200" b="1" dirty="0" smtClean="0"/>
          </a:p>
          <a:p>
            <a:pPr algn="ctr"/>
            <a:r>
              <a:rPr lang="fr-FR" sz="1200" dirty="0" smtClean="0"/>
              <a:t>Point </a:t>
            </a:r>
            <a:r>
              <a:rPr lang="fr-FR" sz="1200" dirty="0"/>
              <a:t>de contact audits et </a:t>
            </a:r>
            <a:r>
              <a:rPr lang="fr-FR" sz="1200" dirty="0" smtClean="0"/>
              <a:t>inspections</a:t>
            </a:r>
            <a:endParaRPr lang="fr-FR" sz="1200" b="1" dirty="0" smtClean="0"/>
          </a:p>
          <a:p>
            <a:pPr algn="ctr"/>
            <a:endParaRPr lang="fr-FR" sz="1200" dirty="0"/>
          </a:p>
          <a:p>
            <a:pPr algn="ctr"/>
            <a:endParaRPr lang="fr-FR" sz="1100" b="1" dirty="0"/>
          </a:p>
        </p:txBody>
      </p:sp>
      <p:sp>
        <p:nvSpPr>
          <p:cNvPr id="5" name="Rectangle 4"/>
          <p:cNvSpPr/>
          <p:nvPr/>
        </p:nvSpPr>
        <p:spPr>
          <a:xfrm>
            <a:off x="5902624" y="2381856"/>
            <a:ext cx="2543365" cy="750377"/>
          </a:xfrm>
          <a:prstGeom prst="rect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Jessica Benhamou</a:t>
            </a:r>
          </a:p>
          <a:p>
            <a:pPr algn="ctr"/>
            <a:r>
              <a:rPr lang="fr-FR" sz="1200" dirty="0" smtClean="0"/>
              <a:t>Point </a:t>
            </a:r>
            <a:r>
              <a:rPr lang="fr-FR" sz="1200" dirty="0"/>
              <a:t>de contact communication et veille réglementaire</a:t>
            </a:r>
          </a:p>
        </p:txBody>
      </p:sp>
      <p:sp>
        <p:nvSpPr>
          <p:cNvPr id="6" name="Rectangle 5"/>
          <p:cNvSpPr/>
          <p:nvPr/>
        </p:nvSpPr>
        <p:spPr>
          <a:xfrm>
            <a:off x="5913322" y="3271120"/>
            <a:ext cx="2543365" cy="711205"/>
          </a:xfrm>
          <a:prstGeom prst="rect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Hélène Laurent</a:t>
            </a:r>
          </a:p>
          <a:p>
            <a:pPr algn="ctr"/>
            <a:r>
              <a:rPr lang="fr-FR" sz="1200" dirty="0" smtClean="0"/>
              <a:t>Point </a:t>
            </a:r>
            <a:r>
              <a:rPr lang="fr-FR" sz="1200" dirty="0"/>
              <a:t>de contact GED</a:t>
            </a:r>
          </a:p>
        </p:txBody>
      </p:sp>
      <p:sp>
        <p:nvSpPr>
          <p:cNvPr id="7" name="Rectangle 6"/>
          <p:cNvSpPr/>
          <p:nvPr/>
        </p:nvSpPr>
        <p:spPr>
          <a:xfrm>
            <a:off x="3785164" y="4620638"/>
            <a:ext cx="1727202" cy="737403"/>
          </a:xfrm>
          <a:prstGeom prst="rect">
            <a:avLst/>
          </a:prstGeom>
          <a:solidFill>
            <a:srgbClr val="B8DE16"/>
          </a:solidFill>
          <a:ln>
            <a:solidFill>
              <a:srgbClr val="B8DE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Salim </a:t>
            </a:r>
            <a:r>
              <a:rPr lang="fr-FR" sz="1200" b="1" dirty="0" err="1"/>
              <a:t>Laghouati</a:t>
            </a:r>
            <a:endParaRPr lang="fr-FR" sz="1200" b="1" dirty="0"/>
          </a:p>
          <a:p>
            <a:pPr algn="ctr"/>
            <a:r>
              <a:rPr lang="fr-FR" sz="1200" dirty="0"/>
              <a:t>Responsable </a:t>
            </a:r>
            <a:r>
              <a:rPr lang="fr-FR" sz="1200" dirty="0" smtClean="0"/>
              <a:t>UFPV</a:t>
            </a:r>
          </a:p>
          <a:p>
            <a:pPr algn="ctr"/>
            <a:r>
              <a:rPr lang="fr-FR" sz="900" dirty="0" smtClean="0"/>
              <a:t>CTpharmacovigilance@gustaveroussy.fr</a:t>
            </a:r>
          </a:p>
        </p:txBody>
      </p:sp>
      <p:sp>
        <p:nvSpPr>
          <p:cNvPr id="8" name="Rectangle 7"/>
          <p:cNvSpPr/>
          <p:nvPr/>
        </p:nvSpPr>
        <p:spPr>
          <a:xfrm>
            <a:off x="5913322" y="4119074"/>
            <a:ext cx="2543364" cy="846652"/>
          </a:xfrm>
          <a:prstGeom prst="rect">
            <a:avLst/>
          </a:prstGeom>
          <a:solidFill>
            <a:srgbClr val="B8DE16"/>
          </a:solidFill>
          <a:ln>
            <a:solidFill>
              <a:srgbClr val="B8DE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Sabine </a:t>
            </a:r>
            <a:r>
              <a:rPr lang="fr-FR" sz="1200" b="1" dirty="0" err="1"/>
              <a:t>Messayke</a:t>
            </a:r>
            <a:endParaRPr lang="fr-FR" sz="1200" b="1" dirty="0"/>
          </a:p>
          <a:p>
            <a:pPr algn="ctr"/>
            <a:r>
              <a:rPr lang="fr-FR" sz="1200" b="1" dirty="0"/>
              <a:t>Lee Aymar </a:t>
            </a:r>
            <a:r>
              <a:rPr lang="fr-FR" sz="1200" b="1" dirty="0" err="1" smtClean="0"/>
              <a:t>Ndounga-Diakou</a:t>
            </a:r>
            <a:endParaRPr lang="fr-FR" sz="1200" b="1" dirty="0"/>
          </a:p>
          <a:p>
            <a:pPr algn="ctr"/>
            <a:r>
              <a:rPr lang="fr-FR" sz="1200" dirty="0"/>
              <a:t>Chargés études pharmaco-épidémiologiques</a:t>
            </a:r>
          </a:p>
        </p:txBody>
      </p:sp>
      <p:sp>
        <p:nvSpPr>
          <p:cNvPr id="9" name="Rectangle 8"/>
          <p:cNvSpPr/>
          <p:nvPr/>
        </p:nvSpPr>
        <p:spPr>
          <a:xfrm>
            <a:off x="5902977" y="5097293"/>
            <a:ext cx="2553212" cy="521497"/>
          </a:xfrm>
          <a:prstGeom prst="rect">
            <a:avLst/>
          </a:prstGeom>
          <a:solidFill>
            <a:srgbClr val="B8DE16"/>
          </a:solidFill>
          <a:ln>
            <a:solidFill>
              <a:srgbClr val="B8DE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b="1" dirty="0" smtClean="0"/>
          </a:p>
          <a:p>
            <a:pPr algn="ctr"/>
            <a:r>
              <a:rPr lang="fr-FR" sz="1200" b="1" dirty="0" smtClean="0"/>
              <a:t>Geoffray </a:t>
            </a:r>
            <a:r>
              <a:rPr lang="fr-FR" sz="1200" b="1" dirty="0" err="1"/>
              <a:t>Cengizalp</a:t>
            </a:r>
            <a:endParaRPr lang="fr-FR" sz="1200" b="1" dirty="0"/>
          </a:p>
          <a:p>
            <a:pPr algn="ctr"/>
            <a:r>
              <a:rPr lang="fr-FR" sz="1200" dirty="0"/>
              <a:t>Assistants </a:t>
            </a:r>
            <a:r>
              <a:rPr lang="fr-FR" sz="1200" dirty="0" smtClean="0"/>
              <a:t>PV</a:t>
            </a:r>
            <a:endParaRPr lang="fr-FR" sz="1200" dirty="0"/>
          </a:p>
          <a:p>
            <a:pPr algn="ctr"/>
            <a:endParaRPr lang="fr-FR" sz="1200" dirty="0"/>
          </a:p>
        </p:txBody>
      </p:sp>
      <p:sp>
        <p:nvSpPr>
          <p:cNvPr id="10" name="Rectangle 9"/>
          <p:cNvSpPr/>
          <p:nvPr/>
        </p:nvSpPr>
        <p:spPr>
          <a:xfrm>
            <a:off x="5892126" y="5766987"/>
            <a:ext cx="2558664" cy="645733"/>
          </a:xfrm>
          <a:prstGeom prst="rect">
            <a:avLst/>
          </a:prstGeom>
          <a:solidFill>
            <a:srgbClr val="B8DE16"/>
          </a:solidFill>
          <a:ln>
            <a:solidFill>
              <a:srgbClr val="B8DE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err="1" smtClean="0"/>
              <a:t>Héléna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Cayzac</a:t>
            </a:r>
            <a:endParaRPr lang="fr-FR" sz="1200" b="1" dirty="0" smtClean="0"/>
          </a:p>
          <a:p>
            <a:pPr algn="ctr"/>
            <a:r>
              <a:rPr lang="fr-FR" sz="1200" b="1" dirty="0" smtClean="0"/>
              <a:t>Neila Taleb</a:t>
            </a:r>
          </a:p>
          <a:p>
            <a:pPr algn="ctr"/>
            <a:r>
              <a:rPr lang="fr-FR" sz="1200" dirty="0"/>
              <a:t>Chargées </a:t>
            </a:r>
            <a:r>
              <a:rPr lang="fr-FR" sz="1200" dirty="0" smtClean="0"/>
              <a:t>PV</a:t>
            </a:r>
            <a:endParaRPr lang="fr-FR" sz="1200" b="1" dirty="0"/>
          </a:p>
        </p:txBody>
      </p:sp>
      <p:sp>
        <p:nvSpPr>
          <p:cNvPr id="11" name="Rectangle 10"/>
          <p:cNvSpPr/>
          <p:nvPr/>
        </p:nvSpPr>
        <p:spPr>
          <a:xfrm>
            <a:off x="3784997" y="5766987"/>
            <a:ext cx="1755974" cy="52727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Assistante</a:t>
            </a:r>
            <a:endParaRPr lang="fr-FR" sz="1200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2866531" y="2691947"/>
            <a:ext cx="25601" cy="33386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>
            <a:endCxn id="4" idx="1"/>
          </p:cNvCxnSpPr>
          <p:nvPr/>
        </p:nvCxnSpPr>
        <p:spPr>
          <a:xfrm flipV="1">
            <a:off x="5702246" y="1780637"/>
            <a:ext cx="189880" cy="61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>
            <a:stCxn id="117" idx="3"/>
          </p:cNvCxnSpPr>
          <p:nvPr/>
        </p:nvCxnSpPr>
        <p:spPr>
          <a:xfrm flipV="1">
            <a:off x="5512366" y="2686388"/>
            <a:ext cx="20037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5723442" y="3526833"/>
            <a:ext cx="189880" cy="40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endCxn id="7" idx="1"/>
          </p:cNvCxnSpPr>
          <p:nvPr/>
        </p:nvCxnSpPr>
        <p:spPr>
          <a:xfrm flipV="1">
            <a:off x="2872509" y="4989340"/>
            <a:ext cx="912655" cy="29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24"/>
          <p:cNvCxnSpPr>
            <a:endCxn id="11" idx="1"/>
          </p:cNvCxnSpPr>
          <p:nvPr/>
        </p:nvCxnSpPr>
        <p:spPr>
          <a:xfrm flipV="1">
            <a:off x="2892133" y="6030622"/>
            <a:ext cx="892864" cy="68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26"/>
          <p:cNvCxnSpPr>
            <a:stCxn id="3" idx="3"/>
          </p:cNvCxnSpPr>
          <p:nvPr/>
        </p:nvCxnSpPr>
        <p:spPr>
          <a:xfrm>
            <a:off x="2225962" y="3920834"/>
            <a:ext cx="6373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H="1">
            <a:off x="5745671" y="4546689"/>
            <a:ext cx="11026" cy="15431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30"/>
          <p:cNvCxnSpPr>
            <a:endCxn id="8" idx="1"/>
          </p:cNvCxnSpPr>
          <p:nvPr/>
        </p:nvCxnSpPr>
        <p:spPr>
          <a:xfrm>
            <a:off x="5763470" y="4542400"/>
            <a:ext cx="1498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Connecteur droit 34"/>
          <p:cNvCxnSpPr>
            <a:endCxn id="10" idx="1"/>
          </p:cNvCxnSpPr>
          <p:nvPr/>
        </p:nvCxnSpPr>
        <p:spPr>
          <a:xfrm>
            <a:off x="5763470" y="6089853"/>
            <a:ext cx="128656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necteur droit 36"/>
          <p:cNvCxnSpPr>
            <a:stCxn id="7" idx="3"/>
          </p:cNvCxnSpPr>
          <p:nvPr/>
        </p:nvCxnSpPr>
        <p:spPr>
          <a:xfrm flipV="1">
            <a:off x="5512366" y="4989339"/>
            <a:ext cx="244331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9034999" y="1870608"/>
            <a:ext cx="2701660" cy="4131"/>
          </a:xfrm>
          <a:prstGeom prst="line">
            <a:avLst/>
          </a:prstGeom>
          <a:ln w="25400">
            <a:solidFill>
              <a:srgbClr val="FF3399"/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flipH="1">
            <a:off x="9034017" y="3088488"/>
            <a:ext cx="2702642" cy="1822"/>
          </a:xfrm>
          <a:prstGeom prst="line">
            <a:avLst/>
          </a:prstGeom>
          <a:ln w="25400">
            <a:solidFill>
              <a:srgbClr val="FF339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9026128" y="1858130"/>
            <a:ext cx="24780" cy="1230358"/>
          </a:xfrm>
          <a:prstGeom prst="line">
            <a:avLst/>
          </a:prstGeom>
          <a:ln w="25400">
            <a:solidFill>
              <a:srgbClr val="FF339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>
            <a:off x="11736659" y="1874740"/>
            <a:ext cx="0" cy="1213748"/>
          </a:xfrm>
          <a:prstGeom prst="line">
            <a:avLst/>
          </a:prstGeom>
          <a:ln w="25400">
            <a:solidFill>
              <a:srgbClr val="FF339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>
            <a:off x="9061505" y="4713079"/>
            <a:ext cx="2653960" cy="2"/>
          </a:xfrm>
          <a:prstGeom prst="line">
            <a:avLst/>
          </a:prstGeom>
          <a:ln w="25400">
            <a:solidFill>
              <a:srgbClr val="B8DE1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/>
          <p:cNvCxnSpPr/>
          <p:nvPr/>
        </p:nvCxnSpPr>
        <p:spPr>
          <a:xfrm>
            <a:off x="9061504" y="4741295"/>
            <a:ext cx="1" cy="815214"/>
          </a:xfrm>
          <a:prstGeom prst="line">
            <a:avLst/>
          </a:prstGeom>
          <a:ln w="25400">
            <a:solidFill>
              <a:srgbClr val="B8DE1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/>
          <p:cNvCxnSpPr/>
          <p:nvPr/>
        </p:nvCxnSpPr>
        <p:spPr>
          <a:xfrm flipV="1">
            <a:off x="9050908" y="5541153"/>
            <a:ext cx="2685751" cy="15356"/>
          </a:xfrm>
          <a:prstGeom prst="line">
            <a:avLst/>
          </a:prstGeom>
          <a:ln w="25400">
            <a:solidFill>
              <a:srgbClr val="B8DE1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>
            <a:off x="11736659" y="4713080"/>
            <a:ext cx="0" cy="828073"/>
          </a:xfrm>
          <a:prstGeom prst="line">
            <a:avLst/>
          </a:prstGeom>
          <a:ln w="25400">
            <a:solidFill>
              <a:srgbClr val="B8DE1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9034017" y="1935382"/>
            <a:ext cx="26814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 smtClean="0">
                <a:solidFill>
                  <a:srgbClr val="FF3399"/>
                </a:solidFill>
              </a:rPr>
              <a:t>Formation GCP et Veille Réglementaire</a:t>
            </a:r>
          </a:p>
          <a:p>
            <a:pPr algn="ctr"/>
            <a:r>
              <a:rPr lang="fr-FR" sz="1100" dirty="0" smtClean="0">
                <a:solidFill>
                  <a:srgbClr val="FF3399"/>
                </a:solidFill>
              </a:rPr>
              <a:t>Gestion des Audits et Inspections</a:t>
            </a:r>
          </a:p>
          <a:p>
            <a:pPr algn="ctr"/>
            <a:r>
              <a:rPr lang="fr-FR" sz="1100" dirty="0" smtClean="0">
                <a:solidFill>
                  <a:srgbClr val="FF3399"/>
                </a:solidFill>
              </a:rPr>
              <a:t>Développement et suivi des formations DRC</a:t>
            </a:r>
          </a:p>
          <a:p>
            <a:pPr algn="ctr"/>
            <a:r>
              <a:rPr lang="fr-FR" sz="1100" dirty="0" smtClean="0">
                <a:solidFill>
                  <a:srgbClr val="FF3399"/>
                </a:solidFill>
              </a:rPr>
              <a:t>Gestion Documentaire – Mise à jour S0Ps</a:t>
            </a:r>
          </a:p>
          <a:p>
            <a:pPr algn="ctr"/>
            <a:r>
              <a:rPr lang="fr-FR" sz="1100" dirty="0" smtClean="0">
                <a:solidFill>
                  <a:srgbClr val="FF3399"/>
                </a:solidFill>
              </a:rPr>
              <a:t>Coordination Certification IS0 9001, </a:t>
            </a:r>
          </a:p>
          <a:p>
            <a:pPr algn="ctr"/>
            <a:r>
              <a:rPr lang="fr-FR" sz="1100" dirty="0" smtClean="0">
                <a:solidFill>
                  <a:srgbClr val="FF3399"/>
                </a:solidFill>
              </a:rPr>
              <a:t>Organisation des audits internes</a:t>
            </a:r>
            <a:endParaRPr lang="fr-FR" sz="1100" dirty="0">
              <a:solidFill>
                <a:srgbClr val="FF3399"/>
              </a:solidFill>
            </a:endParaRPr>
          </a:p>
        </p:txBody>
      </p:sp>
      <p:sp>
        <p:nvSpPr>
          <p:cNvPr id="92" name="ZoneTexte 91"/>
          <p:cNvSpPr txBox="1"/>
          <p:nvPr/>
        </p:nvSpPr>
        <p:spPr>
          <a:xfrm>
            <a:off x="9203944" y="4790298"/>
            <a:ext cx="2511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B8DE16"/>
                </a:solidFill>
              </a:rPr>
              <a:t>Pharmacovigilance</a:t>
            </a:r>
          </a:p>
          <a:p>
            <a:pPr algn="ctr"/>
            <a:r>
              <a:rPr lang="fr-FR" sz="1200" dirty="0" smtClean="0">
                <a:solidFill>
                  <a:srgbClr val="B8DE16"/>
                </a:solidFill>
              </a:rPr>
              <a:t>Etudes </a:t>
            </a:r>
            <a:r>
              <a:rPr lang="fr-FR" sz="1200" dirty="0" smtClean="0">
                <a:solidFill>
                  <a:srgbClr val="B8DE16"/>
                </a:solidFill>
              </a:rPr>
              <a:t>Pharmaco-épidémiologiques</a:t>
            </a:r>
            <a:endParaRPr lang="fr-FR" sz="1200" dirty="0" smtClean="0">
              <a:solidFill>
                <a:srgbClr val="B8DE16"/>
              </a:solidFill>
            </a:endParaRPr>
          </a:p>
          <a:p>
            <a:pPr algn="ctr"/>
            <a:r>
              <a:rPr lang="fr-FR" sz="1200" dirty="0" smtClean="0">
                <a:solidFill>
                  <a:srgbClr val="B8DE16"/>
                </a:solidFill>
              </a:rPr>
              <a:t>Données de vie réelle</a:t>
            </a:r>
            <a:endParaRPr lang="fr-FR" sz="1200" dirty="0">
              <a:solidFill>
                <a:srgbClr val="B8DE16"/>
              </a:solidFill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3785164" y="2407740"/>
            <a:ext cx="1727202" cy="557297"/>
          </a:xfrm>
          <a:prstGeom prst="rect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dirty="0" smtClean="0"/>
          </a:p>
          <a:p>
            <a:pPr algn="ctr"/>
            <a:r>
              <a:rPr lang="fr-FR" sz="1200" dirty="0" smtClean="0"/>
              <a:t>Chargés Qualité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CTquality@gustaveroussy.fr</a:t>
            </a:r>
            <a:endParaRPr lang="fr-FR" sz="1000" dirty="0">
              <a:solidFill>
                <a:schemeClr val="bg1"/>
              </a:solidFill>
            </a:endParaRPr>
          </a:p>
          <a:p>
            <a:pPr algn="ctr"/>
            <a:endParaRPr lang="fr-FR" sz="1200" dirty="0"/>
          </a:p>
        </p:txBody>
      </p:sp>
      <p:cxnSp>
        <p:nvCxnSpPr>
          <p:cNvPr id="121" name="Connecteur droit 120"/>
          <p:cNvCxnSpPr/>
          <p:nvPr/>
        </p:nvCxnSpPr>
        <p:spPr>
          <a:xfrm>
            <a:off x="5702246" y="1790319"/>
            <a:ext cx="0" cy="17483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Connecteur droit 125"/>
          <p:cNvCxnSpPr>
            <a:stCxn id="117" idx="1"/>
          </p:cNvCxnSpPr>
          <p:nvPr/>
        </p:nvCxnSpPr>
        <p:spPr>
          <a:xfrm flipH="1">
            <a:off x="2845504" y="2686389"/>
            <a:ext cx="939660" cy="555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Connecteur droit 95"/>
          <p:cNvCxnSpPr>
            <a:stCxn id="9" idx="1"/>
          </p:cNvCxnSpPr>
          <p:nvPr/>
        </p:nvCxnSpPr>
        <p:spPr>
          <a:xfrm flipH="1" flipV="1">
            <a:off x="5756950" y="5358041"/>
            <a:ext cx="14602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4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101</Words>
  <Application>Microsoft Office PowerPoint</Application>
  <PresentationFormat>Grand écran</PresentationFormat>
  <Paragraphs>38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Gustave Roussy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BUREAU QUALITÉ</dc:title>
  <dc:creator>THAI Fon</dc:creator>
  <cp:lastModifiedBy>LAGHOUATI Salim</cp:lastModifiedBy>
  <cp:revision>31</cp:revision>
  <cp:lastPrinted>2024-02-05T14:43:43Z</cp:lastPrinted>
  <dcterms:created xsi:type="dcterms:W3CDTF">2024-02-01T14:02:49Z</dcterms:created>
  <dcterms:modified xsi:type="dcterms:W3CDTF">2024-09-23T08:59:35Z</dcterms:modified>
</cp:coreProperties>
</file>